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258" r:id="rId5"/>
    <p:sldId id="264" r:id="rId6"/>
    <p:sldId id="259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310" r:id="rId15"/>
    <p:sldId id="293" r:id="rId16"/>
    <p:sldId id="270" r:id="rId17"/>
    <p:sldId id="311" r:id="rId18"/>
    <p:sldId id="312" r:id="rId19"/>
    <p:sldId id="297" r:id="rId20"/>
    <p:sldId id="302" r:id="rId21"/>
    <p:sldId id="274" r:id="rId22"/>
    <p:sldId id="277" r:id="rId23"/>
    <p:sldId id="278" r:id="rId24"/>
    <p:sldId id="308" r:id="rId25"/>
    <p:sldId id="309" r:id="rId26"/>
    <p:sldId id="280" r:id="rId27"/>
    <p:sldId id="283" r:id="rId28"/>
    <p:sldId id="282" r:id="rId29"/>
    <p:sldId id="285" r:id="rId30"/>
    <p:sldId id="286" r:id="rId31"/>
    <p:sldId id="288" r:id="rId32"/>
    <p:sldId id="315" r:id="rId33"/>
    <p:sldId id="287" r:id="rId34"/>
    <p:sldId id="313" r:id="rId35"/>
    <p:sldId id="294" r:id="rId36"/>
    <p:sldId id="303" r:id="rId37"/>
    <p:sldId id="304" r:id="rId38"/>
    <p:sldId id="314" r:id="rId39"/>
    <p:sldId id="289" r:id="rId40"/>
    <p:sldId id="292" r:id="rId41"/>
    <p:sldId id="305" r:id="rId42"/>
    <p:sldId id="306" r:id="rId43"/>
    <p:sldId id="290" r:id="rId44"/>
    <p:sldId id="291" r:id="rId45"/>
    <p:sldId id="3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0C07"/>
    <a:srgbClr val="000066"/>
    <a:srgbClr val="990000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25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4869D-04A8-4533-A51D-85BFD49EA348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0CE5C9F8-1A3D-4F5D-B0AF-6BBEC5112AF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Flow Sensor</a:t>
          </a:r>
        </a:p>
        <a:p>
          <a:r>
            <a:rPr lang="en-US" dirty="0"/>
            <a:t>Measure the flow rate</a:t>
          </a:r>
        </a:p>
      </dgm:t>
    </dgm:pt>
    <dgm:pt modelId="{A0976092-F7CE-402B-87AD-DADF8E1DF790}" type="parTrans" cxnId="{C3B506AE-4FC6-4307-87AB-B1291D561349}">
      <dgm:prSet/>
      <dgm:spPr/>
      <dgm:t>
        <a:bodyPr/>
        <a:lstStyle/>
        <a:p>
          <a:endParaRPr lang="en-US"/>
        </a:p>
      </dgm:t>
    </dgm:pt>
    <dgm:pt modelId="{6B8E60F1-E041-4213-A59A-AB04834D928F}" type="sibTrans" cxnId="{C3B506AE-4FC6-4307-87AB-B1291D561349}">
      <dgm:prSet/>
      <dgm:spPr/>
      <dgm:t>
        <a:bodyPr/>
        <a:lstStyle/>
        <a:p>
          <a:endParaRPr lang="en-US"/>
        </a:p>
      </dgm:t>
    </dgm:pt>
    <dgm:pt modelId="{D7567A03-6EDB-44DC-8861-7D9CF244671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Humidity Sensor</a:t>
          </a:r>
        </a:p>
        <a:p>
          <a:r>
            <a:rPr lang="en-US" dirty="0"/>
            <a:t>Measure temp &amp; humidity</a:t>
          </a:r>
        </a:p>
      </dgm:t>
    </dgm:pt>
    <dgm:pt modelId="{426090A3-C348-44B2-9B74-887E5766B29C}" type="parTrans" cxnId="{49FA243B-BE47-434F-AD39-57428EDFDE4C}">
      <dgm:prSet/>
      <dgm:spPr/>
      <dgm:t>
        <a:bodyPr/>
        <a:lstStyle/>
        <a:p>
          <a:endParaRPr lang="en-US"/>
        </a:p>
      </dgm:t>
    </dgm:pt>
    <dgm:pt modelId="{6B26AB70-40DC-433C-938D-815215CF7941}" type="sibTrans" cxnId="{49FA243B-BE47-434F-AD39-57428EDFDE4C}">
      <dgm:prSet/>
      <dgm:spPr/>
      <dgm:t>
        <a:bodyPr/>
        <a:lstStyle/>
        <a:p>
          <a:endParaRPr lang="en-US"/>
        </a:p>
      </dgm:t>
    </dgm:pt>
    <dgm:pt modelId="{B42C7C1A-E7A7-41D6-91A3-0C45D31C1B0D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Ultrasonic Sensor</a:t>
          </a:r>
        </a:p>
        <a:p>
          <a:r>
            <a:rPr lang="en-US" dirty="0"/>
            <a:t>Detect the water level</a:t>
          </a:r>
        </a:p>
      </dgm:t>
    </dgm:pt>
    <dgm:pt modelId="{7E23D575-749B-45D5-9C43-B7425816E8DA}" type="sibTrans" cxnId="{6CC66749-933A-4D1D-8A47-6BAA315009D2}">
      <dgm:prSet/>
      <dgm:spPr/>
      <dgm:t>
        <a:bodyPr/>
        <a:lstStyle/>
        <a:p>
          <a:endParaRPr lang="en-US"/>
        </a:p>
      </dgm:t>
    </dgm:pt>
    <dgm:pt modelId="{E827B909-F170-461C-A043-5884BD8B1C14}" type="parTrans" cxnId="{6CC66749-933A-4D1D-8A47-6BAA315009D2}">
      <dgm:prSet/>
      <dgm:spPr/>
      <dgm:t>
        <a:bodyPr/>
        <a:lstStyle/>
        <a:p>
          <a:endParaRPr lang="en-US"/>
        </a:p>
      </dgm:t>
    </dgm:pt>
    <dgm:pt modelId="{46BF7E84-7B31-4090-A270-2E1449736790}" type="pres">
      <dgm:prSet presAssocID="{DB24869D-04A8-4533-A51D-85BFD49EA348}" presName="Name0" presStyleCnt="0">
        <dgm:presLayoutVars>
          <dgm:dir/>
          <dgm:resizeHandles val="exact"/>
        </dgm:presLayoutVars>
      </dgm:prSet>
      <dgm:spPr/>
    </dgm:pt>
    <dgm:pt modelId="{30F424C1-6102-4A3E-8A70-59DEEC4E0D29}" type="pres">
      <dgm:prSet presAssocID="{DB24869D-04A8-4533-A51D-85BFD49EA348}" presName="fgShape" presStyleLbl="fgShp" presStyleIdx="0" presStyleCnt="1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</dgm:pt>
    <dgm:pt modelId="{99A0D0EC-A8C1-4B96-8F92-2081F278CB21}" type="pres">
      <dgm:prSet presAssocID="{DB24869D-04A8-4533-A51D-85BFD49EA348}" presName="linComp" presStyleCnt="0"/>
      <dgm:spPr/>
    </dgm:pt>
    <dgm:pt modelId="{E896029E-B52E-4DFB-81BC-ACCD1E6128AB}" type="pres">
      <dgm:prSet presAssocID="{B42C7C1A-E7A7-41D6-91A3-0C45D31C1B0D}" presName="compNode" presStyleCnt="0"/>
      <dgm:spPr/>
    </dgm:pt>
    <dgm:pt modelId="{CFB7741D-E2EF-44D7-AC51-E4FD2AD41D50}" type="pres">
      <dgm:prSet presAssocID="{B42C7C1A-E7A7-41D6-91A3-0C45D31C1B0D}" presName="bkgdShape" presStyleLbl="node1" presStyleIdx="0" presStyleCnt="3"/>
      <dgm:spPr/>
      <dgm:t>
        <a:bodyPr/>
        <a:lstStyle/>
        <a:p>
          <a:endParaRPr lang="en-US"/>
        </a:p>
      </dgm:t>
    </dgm:pt>
    <dgm:pt modelId="{E1AEE066-63C9-438A-B9E0-F8ECD7E8A6F4}" type="pres">
      <dgm:prSet presAssocID="{B42C7C1A-E7A7-41D6-91A3-0C45D31C1B0D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56464-C871-4745-97B7-0ECF03079B82}" type="pres">
      <dgm:prSet presAssocID="{B42C7C1A-E7A7-41D6-91A3-0C45D31C1B0D}" presName="invisiNode" presStyleLbl="node1" presStyleIdx="0" presStyleCnt="3"/>
      <dgm:spPr/>
    </dgm:pt>
    <dgm:pt modelId="{01DC9853-5B29-4FAB-85E3-488ED108DBD8}" type="pres">
      <dgm:prSet presAssocID="{B42C7C1A-E7A7-41D6-91A3-0C45D31C1B0D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6DC53C-7E2E-4AC3-84E1-3161F000AC48}" type="pres">
      <dgm:prSet presAssocID="{7E23D575-749B-45D5-9C43-B7425816E8D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3A6E1F1-A156-4049-8308-5D9612171422}" type="pres">
      <dgm:prSet presAssocID="{0CE5C9F8-1A3D-4F5D-B0AF-6BBEC5112AF1}" presName="compNode" presStyleCnt="0"/>
      <dgm:spPr/>
    </dgm:pt>
    <dgm:pt modelId="{F67EBF51-DF12-44B6-B9CD-0125713AEA02}" type="pres">
      <dgm:prSet presAssocID="{0CE5C9F8-1A3D-4F5D-B0AF-6BBEC5112AF1}" presName="bkgdShape" presStyleLbl="node1" presStyleIdx="1" presStyleCnt="3"/>
      <dgm:spPr/>
      <dgm:t>
        <a:bodyPr/>
        <a:lstStyle/>
        <a:p>
          <a:endParaRPr lang="en-US"/>
        </a:p>
      </dgm:t>
    </dgm:pt>
    <dgm:pt modelId="{130B2CDE-889B-4C32-9022-6BDD7CD32D89}" type="pres">
      <dgm:prSet presAssocID="{0CE5C9F8-1A3D-4F5D-B0AF-6BBEC5112AF1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FF663-231E-46D1-9E94-A68C4F242788}" type="pres">
      <dgm:prSet presAssocID="{0CE5C9F8-1A3D-4F5D-B0AF-6BBEC5112AF1}" presName="invisiNode" presStyleLbl="node1" presStyleIdx="1" presStyleCnt="3"/>
      <dgm:spPr/>
    </dgm:pt>
    <dgm:pt modelId="{039E6BE8-6F26-49F4-9DBD-75FAF97AA6B1}" type="pres">
      <dgm:prSet presAssocID="{0CE5C9F8-1A3D-4F5D-B0AF-6BBEC5112AF1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76BFE81-A8C7-460D-90D2-38F0F382C6A3}" type="pres">
      <dgm:prSet presAssocID="{6B8E60F1-E041-4213-A59A-AB04834D92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57FE79F-6867-4949-80AA-1A97161760F4}" type="pres">
      <dgm:prSet presAssocID="{D7567A03-6EDB-44DC-8861-7D9CF244671C}" presName="compNode" presStyleCnt="0"/>
      <dgm:spPr/>
    </dgm:pt>
    <dgm:pt modelId="{7050A610-9136-4909-8ACA-E927E62F667F}" type="pres">
      <dgm:prSet presAssocID="{D7567A03-6EDB-44DC-8861-7D9CF244671C}" presName="bkgdShape" presStyleLbl="node1" presStyleIdx="2" presStyleCnt="3"/>
      <dgm:spPr/>
      <dgm:t>
        <a:bodyPr/>
        <a:lstStyle/>
        <a:p>
          <a:endParaRPr lang="en-US"/>
        </a:p>
      </dgm:t>
    </dgm:pt>
    <dgm:pt modelId="{AFEF95FD-D310-40DD-A5E1-B488057E3F7B}" type="pres">
      <dgm:prSet presAssocID="{D7567A03-6EDB-44DC-8861-7D9CF244671C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10B22-9370-47A1-ADAD-66DF969FB0D6}" type="pres">
      <dgm:prSet presAssocID="{D7567A03-6EDB-44DC-8861-7D9CF244671C}" presName="invisiNode" presStyleLbl="node1" presStyleIdx="2" presStyleCnt="3"/>
      <dgm:spPr/>
    </dgm:pt>
    <dgm:pt modelId="{3F2F0D73-7B56-4008-8977-514251F4B7A9}" type="pres">
      <dgm:prSet presAssocID="{D7567A03-6EDB-44DC-8861-7D9CF244671C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55B650F1-0D99-4423-81EA-DF02F98B5626}" type="presOf" srcId="{B42C7C1A-E7A7-41D6-91A3-0C45D31C1B0D}" destId="{CFB7741D-E2EF-44D7-AC51-E4FD2AD41D50}" srcOrd="0" destOrd="0" presId="urn:microsoft.com/office/officeart/2005/8/layout/hList7"/>
    <dgm:cxn modelId="{73416CC0-A640-474D-B410-C5EF359304FC}" type="presOf" srcId="{D7567A03-6EDB-44DC-8861-7D9CF244671C}" destId="{AFEF95FD-D310-40DD-A5E1-B488057E3F7B}" srcOrd="1" destOrd="0" presId="urn:microsoft.com/office/officeart/2005/8/layout/hList7"/>
    <dgm:cxn modelId="{6FF277CD-63D1-4A05-9F42-246C8FC1D28A}" type="presOf" srcId="{0CE5C9F8-1A3D-4F5D-B0AF-6BBEC5112AF1}" destId="{F67EBF51-DF12-44B6-B9CD-0125713AEA02}" srcOrd="0" destOrd="0" presId="urn:microsoft.com/office/officeart/2005/8/layout/hList7"/>
    <dgm:cxn modelId="{DC930DD6-47F7-4247-9AC8-A8569E6AD01D}" type="presOf" srcId="{B42C7C1A-E7A7-41D6-91A3-0C45D31C1B0D}" destId="{E1AEE066-63C9-438A-B9E0-F8ECD7E8A6F4}" srcOrd="1" destOrd="0" presId="urn:microsoft.com/office/officeart/2005/8/layout/hList7"/>
    <dgm:cxn modelId="{6CC66749-933A-4D1D-8A47-6BAA315009D2}" srcId="{DB24869D-04A8-4533-A51D-85BFD49EA348}" destId="{B42C7C1A-E7A7-41D6-91A3-0C45D31C1B0D}" srcOrd="0" destOrd="0" parTransId="{E827B909-F170-461C-A043-5884BD8B1C14}" sibTransId="{7E23D575-749B-45D5-9C43-B7425816E8DA}"/>
    <dgm:cxn modelId="{C3B506AE-4FC6-4307-87AB-B1291D561349}" srcId="{DB24869D-04A8-4533-A51D-85BFD49EA348}" destId="{0CE5C9F8-1A3D-4F5D-B0AF-6BBEC5112AF1}" srcOrd="1" destOrd="0" parTransId="{A0976092-F7CE-402B-87AD-DADF8E1DF790}" sibTransId="{6B8E60F1-E041-4213-A59A-AB04834D928F}"/>
    <dgm:cxn modelId="{49FA243B-BE47-434F-AD39-57428EDFDE4C}" srcId="{DB24869D-04A8-4533-A51D-85BFD49EA348}" destId="{D7567A03-6EDB-44DC-8861-7D9CF244671C}" srcOrd="2" destOrd="0" parTransId="{426090A3-C348-44B2-9B74-887E5766B29C}" sibTransId="{6B26AB70-40DC-433C-938D-815215CF7941}"/>
    <dgm:cxn modelId="{90894778-3196-4C76-A2D4-7CAF1DEE8EDF}" type="presOf" srcId="{7E23D575-749B-45D5-9C43-B7425816E8DA}" destId="{AB6DC53C-7E2E-4AC3-84E1-3161F000AC48}" srcOrd="0" destOrd="0" presId="urn:microsoft.com/office/officeart/2005/8/layout/hList7"/>
    <dgm:cxn modelId="{E3BC3BBA-EBA6-4DA1-8852-4CCACFDE95B1}" type="presOf" srcId="{D7567A03-6EDB-44DC-8861-7D9CF244671C}" destId="{7050A610-9136-4909-8ACA-E927E62F667F}" srcOrd="0" destOrd="0" presId="urn:microsoft.com/office/officeart/2005/8/layout/hList7"/>
    <dgm:cxn modelId="{38D2027B-DC1B-4278-B5C8-7BC9A11A3659}" type="presOf" srcId="{6B8E60F1-E041-4213-A59A-AB04834D928F}" destId="{D76BFE81-A8C7-460D-90D2-38F0F382C6A3}" srcOrd="0" destOrd="0" presId="urn:microsoft.com/office/officeart/2005/8/layout/hList7"/>
    <dgm:cxn modelId="{9D2446AD-4C3B-430D-B08D-8CBEBC33467A}" type="presOf" srcId="{DB24869D-04A8-4533-A51D-85BFD49EA348}" destId="{46BF7E84-7B31-4090-A270-2E1449736790}" srcOrd="0" destOrd="0" presId="urn:microsoft.com/office/officeart/2005/8/layout/hList7"/>
    <dgm:cxn modelId="{2BE329F6-4350-47DF-B831-6F12F0E43288}" type="presOf" srcId="{0CE5C9F8-1A3D-4F5D-B0AF-6BBEC5112AF1}" destId="{130B2CDE-889B-4C32-9022-6BDD7CD32D89}" srcOrd="1" destOrd="0" presId="urn:microsoft.com/office/officeart/2005/8/layout/hList7"/>
    <dgm:cxn modelId="{52AB3C36-1332-40E4-87BD-8139106701CD}" type="presParOf" srcId="{46BF7E84-7B31-4090-A270-2E1449736790}" destId="{30F424C1-6102-4A3E-8A70-59DEEC4E0D29}" srcOrd="0" destOrd="0" presId="urn:microsoft.com/office/officeart/2005/8/layout/hList7"/>
    <dgm:cxn modelId="{42930168-4BD9-4F33-B5E0-9B9D63169A06}" type="presParOf" srcId="{46BF7E84-7B31-4090-A270-2E1449736790}" destId="{99A0D0EC-A8C1-4B96-8F92-2081F278CB21}" srcOrd="1" destOrd="0" presId="urn:microsoft.com/office/officeart/2005/8/layout/hList7"/>
    <dgm:cxn modelId="{234ACC63-093B-45AA-84BF-E9A2F76CE9CA}" type="presParOf" srcId="{99A0D0EC-A8C1-4B96-8F92-2081F278CB21}" destId="{E896029E-B52E-4DFB-81BC-ACCD1E6128AB}" srcOrd="0" destOrd="0" presId="urn:microsoft.com/office/officeart/2005/8/layout/hList7"/>
    <dgm:cxn modelId="{0E5ABC05-D28E-4139-8806-0CA868A5AD0F}" type="presParOf" srcId="{E896029E-B52E-4DFB-81BC-ACCD1E6128AB}" destId="{CFB7741D-E2EF-44D7-AC51-E4FD2AD41D50}" srcOrd="0" destOrd="0" presId="urn:microsoft.com/office/officeart/2005/8/layout/hList7"/>
    <dgm:cxn modelId="{C9CC6524-90EA-42C5-9332-5552D86BDDC4}" type="presParOf" srcId="{E896029E-B52E-4DFB-81BC-ACCD1E6128AB}" destId="{E1AEE066-63C9-438A-B9E0-F8ECD7E8A6F4}" srcOrd="1" destOrd="0" presId="urn:microsoft.com/office/officeart/2005/8/layout/hList7"/>
    <dgm:cxn modelId="{0CDAAFC4-3302-4566-B64C-C06E1CA7BF16}" type="presParOf" srcId="{E896029E-B52E-4DFB-81BC-ACCD1E6128AB}" destId="{13456464-C871-4745-97B7-0ECF03079B82}" srcOrd="2" destOrd="0" presId="urn:microsoft.com/office/officeart/2005/8/layout/hList7"/>
    <dgm:cxn modelId="{2E8C3DA5-7A20-4A89-BBC4-BA772577927E}" type="presParOf" srcId="{E896029E-B52E-4DFB-81BC-ACCD1E6128AB}" destId="{01DC9853-5B29-4FAB-85E3-488ED108DBD8}" srcOrd="3" destOrd="0" presId="urn:microsoft.com/office/officeart/2005/8/layout/hList7"/>
    <dgm:cxn modelId="{56A2DB68-7659-42BB-B475-590F1E2E12D5}" type="presParOf" srcId="{99A0D0EC-A8C1-4B96-8F92-2081F278CB21}" destId="{AB6DC53C-7E2E-4AC3-84E1-3161F000AC48}" srcOrd="1" destOrd="0" presId="urn:microsoft.com/office/officeart/2005/8/layout/hList7"/>
    <dgm:cxn modelId="{DDEF260F-F7E4-4D2A-B9B2-D76F1EEB1216}" type="presParOf" srcId="{99A0D0EC-A8C1-4B96-8F92-2081F278CB21}" destId="{13A6E1F1-A156-4049-8308-5D9612171422}" srcOrd="2" destOrd="0" presId="urn:microsoft.com/office/officeart/2005/8/layout/hList7"/>
    <dgm:cxn modelId="{0C48E259-90D3-4602-80F5-C509F547D3A7}" type="presParOf" srcId="{13A6E1F1-A156-4049-8308-5D9612171422}" destId="{F67EBF51-DF12-44B6-B9CD-0125713AEA02}" srcOrd="0" destOrd="0" presId="urn:microsoft.com/office/officeart/2005/8/layout/hList7"/>
    <dgm:cxn modelId="{1D0E4A2A-94B6-4AB1-B461-50DF92E8FB41}" type="presParOf" srcId="{13A6E1F1-A156-4049-8308-5D9612171422}" destId="{130B2CDE-889B-4C32-9022-6BDD7CD32D89}" srcOrd="1" destOrd="0" presId="urn:microsoft.com/office/officeart/2005/8/layout/hList7"/>
    <dgm:cxn modelId="{788B7CB0-8F3F-4ED0-8DCE-06E3A0D60927}" type="presParOf" srcId="{13A6E1F1-A156-4049-8308-5D9612171422}" destId="{1C9FF663-231E-46D1-9E94-A68C4F242788}" srcOrd="2" destOrd="0" presId="urn:microsoft.com/office/officeart/2005/8/layout/hList7"/>
    <dgm:cxn modelId="{6EC10269-BD3A-4A1D-B193-E7BE651CB739}" type="presParOf" srcId="{13A6E1F1-A156-4049-8308-5D9612171422}" destId="{039E6BE8-6F26-49F4-9DBD-75FAF97AA6B1}" srcOrd="3" destOrd="0" presId="urn:microsoft.com/office/officeart/2005/8/layout/hList7"/>
    <dgm:cxn modelId="{39F72D17-14AA-422E-949D-0E5500C20E9A}" type="presParOf" srcId="{99A0D0EC-A8C1-4B96-8F92-2081F278CB21}" destId="{D76BFE81-A8C7-460D-90D2-38F0F382C6A3}" srcOrd="3" destOrd="0" presId="urn:microsoft.com/office/officeart/2005/8/layout/hList7"/>
    <dgm:cxn modelId="{F2A3D99E-6B45-440D-9085-0B209BB65BB0}" type="presParOf" srcId="{99A0D0EC-A8C1-4B96-8F92-2081F278CB21}" destId="{457FE79F-6867-4949-80AA-1A97161760F4}" srcOrd="4" destOrd="0" presId="urn:microsoft.com/office/officeart/2005/8/layout/hList7"/>
    <dgm:cxn modelId="{BA631CE3-8864-4A7A-9991-0FED9629FF8E}" type="presParOf" srcId="{457FE79F-6867-4949-80AA-1A97161760F4}" destId="{7050A610-9136-4909-8ACA-E927E62F667F}" srcOrd="0" destOrd="0" presId="urn:microsoft.com/office/officeart/2005/8/layout/hList7"/>
    <dgm:cxn modelId="{E66ED203-F2D5-4097-89C9-79F46AE8AE96}" type="presParOf" srcId="{457FE79F-6867-4949-80AA-1A97161760F4}" destId="{AFEF95FD-D310-40DD-A5E1-B488057E3F7B}" srcOrd="1" destOrd="0" presId="urn:microsoft.com/office/officeart/2005/8/layout/hList7"/>
    <dgm:cxn modelId="{2EE58B48-1785-419B-AEE9-A3B8294C4CA3}" type="presParOf" srcId="{457FE79F-6867-4949-80AA-1A97161760F4}" destId="{80D10B22-9370-47A1-ADAD-66DF969FB0D6}" srcOrd="2" destOrd="0" presId="urn:microsoft.com/office/officeart/2005/8/layout/hList7"/>
    <dgm:cxn modelId="{F44E002A-8433-4559-A0C3-B6D6B1F76A37}" type="presParOf" srcId="{457FE79F-6867-4949-80AA-1A97161760F4}" destId="{3F2F0D73-7B56-4008-8977-514251F4B7A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7741D-E2EF-44D7-AC51-E4FD2AD41D50}">
      <dsp:nvSpPr>
        <dsp:cNvPr id="0" name=""/>
        <dsp:cNvSpPr/>
      </dsp:nvSpPr>
      <dsp:spPr>
        <a:xfrm>
          <a:off x="2182" y="0"/>
          <a:ext cx="3395615" cy="331152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rgbClr val="FFFF00"/>
              </a:solidFill>
            </a:rPr>
            <a:t>Ultrasonic Sensor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Detect the water level</a:t>
          </a:r>
        </a:p>
      </dsp:txBody>
      <dsp:txXfrm>
        <a:off x="2182" y="1324609"/>
        <a:ext cx="3395615" cy="1324609"/>
      </dsp:txXfrm>
    </dsp:sp>
    <dsp:sp modelId="{01DC9853-5B29-4FAB-85E3-488ED108DBD8}">
      <dsp:nvSpPr>
        <dsp:cNvPr id="0" name=""/>
        <dsp:cNvSpPr/>
      </dsp:nvSpPr>
      <dsp:spPr>
        <a:xfrm>
          <a:off x="1148621" y="198691"/>
          <a:ext cx="1102737" cy="110273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EBF51-DF12-44B6-B9CD-0125713AEA02}">
      <dsp:nvSpPr>
        <dsp:cNvPr id="0" name=""/>
        <dsp:cNvSpPr/>
      </dsp:nvSpPr>
      <dsp:spPr>
        <a:xfrm>
          <a:off x="3499667" y="0"/>
          <a:ext cx="3395615" cy="331152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rgbClr val="FFFF00"/>
              </a:solidFill>
            </a:rPr>
            <a:t>Flow Sensor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Measure the flow rate</a:t>
          </a:r>
        </a:p>
      </dsp:txBody>
      <dsp:txXfrm>
        <a:off x="3499667" y="1324609"/>
        <a:ext cx="3395615" cy="1324609"/>
      </dsp:txXfrm>
    </dsp:sp>
    <dsp:sp modelId="{039E6BE8-6F26-49F4-9DBD-75FAF97AA6B1}">
      <dsp:nvSpPr>
        <dsp:cNvPr id="0" name=""/>
        <dsp:cNvSpPr/>
      </dsp:nvSpPr>
      <dsp:spPr>
        <a:xfrm>
          <a:off x="4646106" y="198691"/>
          <a:ext cx="1102737" cy="110273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0A610-9136-4909-8ACA-E927E62F667F}">
      <dsp:nvSpPr>
        <dsp:cNvPr id="0" name=""/>
        <dsp:cNvSpPr/>
      </dsp:nvSpPr>
      <dsp:spPr>
        <a:xfrm>
          <a:off x="6997151" y="0"/>
          <a:ext cx="3395615" cy="331152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rgbClr val="FFFF00"/>
              </a:solidFill>
            </a:rPr>
            <a:t>Humidity Sensor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Measure temp &amp; humidity</a:t>
          </a:r>
        </a:p>
      </dsp:txBody>
      <dsp:txXfrm>
        <a:off x="6997151" y="1324609"/>
        <a:ext cx="3395615" cy="1324609"/>
      </dsp:txXfrm>
    </dsp:sp>
    <dsp:sp modelId="{3F2F0D73-7B56-4008-8977-514251F4B7A9}">
      <dsp:nvSpPr>
        <dsp:cNvPr id="0" name=""/>
        <dsp:cNvSpPr/>
      </dsp:nvSpPr>
      <dsp:spPr>
        <a:xfrm>
          <a:off x="8143590" y="198691"/>
          <a:ext cx="1102737" cy="110273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424C1-6102-4A3E-8A70-59DEEC4E0D29}">
      <dsp:nvSpPr>
        <dsp:cNvPr id="0" name=""/>
        <dsp:cNvSpPr/>
      </dsp:nvSpPr>
      <dsp:spPr>
        <a:xfrm>
          <a:off x="415797" y="2649219"/>
          <a:ext cx="9563354" cy="496728"/>
        </a:xfrm>
        <a:prstGeom prst="leftRightArrow">
          <a:avLst/>
        </a:prstGeom>
        <a:solidFill>
          <a:schemeClr val="bg1">
            <a:lumMod val="50000"/>
          </a:schemeClr>
        </a:solidFill>
        <a:ln w="1905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2D9AE-F1AF-43BF-9F4F-FB191F09E86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44693-47FE-4B46-A871-5317CD9D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0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4693-47FE-4B46-A871-5317CD9D6A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9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92E8D3-BBD1-4D75-8C4D-24D455E7797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DB26-DDA3-4777-83A6-C51227E55EE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1811-4F27-47B1-9FDA-F3C44CFCBF1A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0E02-B7EE-4722-B2D7-3254DA9900A6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E79E-2A2C-42E7-8D50-67DA4B608325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A633-5937-447C-A882-4FAAF467AB93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27E7-9D96-4A10-9866-387C52F8D10D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9B48-BA75-4D88-B3DB-D61B66764FE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DA5D5-7627-4673-9F45-E0FC737E5EFA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9384D-D88D-4FA5-899C-D3ADCAF65AC3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85A2-1879-41A9-BACA-53E44C30A8CA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DD51-842D-4BFD-A296-0750BFBD4D8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9801-ABD6-44BD-BDF5-5D05A08453D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07E6B-BD0B-4834-A6F1-DDB456AD084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593C-D9FB-4929-A182-637BA826B16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FF7-C330-4495-8C95-19F419D0223A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BEFB-4974-4DAD-864D-2ABFA5FB05D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A85D0CD-B0C1-49AA-86E7-36DFD4F8A14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288" y="333330"/>
            <a:ext cx="6629398" cy="2969111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Monotype Corsiva" panose="03010101010201010101" pitchFamily="66" charset="0"/>
              </a:rPr>
              <a:t>Flood monitro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7419">
            <a:off x="695558" y="453152"/>
            <a:ext cx="3568084" cy="26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810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Flood Monitoring and Early Warning System Using Ultrasonic Sensor(2017)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focuses only on the water level detection and early warning system.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novelty of this work falls under the utilization of the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ultrasonic sensors, GSM module and SMS early warning system. </a:t>
            </a:r>
          </a:p>
          <a:p>
            <a:pPr lvl="0" algn="just"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Inquiry system is also included in this study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5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1721224"/>
            <a:ext cx="10394707" cy="4313816"/>
          </a:xfrm>
        </p:spPr>
        <p:txBody>
          <a:bodyPr>
            <a:normAutofit/>
          </a:bodyPr>
          <a:lstStyle/>
          <a:p>
            <a:pPr marL="495300" indent="-457200" algn="ctr">
              <a:lnSpc>
                <a:spcPct val="150000"/>
              </a:lnSpc>
              <a:buAutoNum type="arabicPeriod" startAt="5"/>
            </a:pP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Smart Flood Monitoring System using Ultrasonic sensor with </a:t>
            </a:r>
            <a:r>
              <a:rPr lang="en-US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Applications(2017)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flood monitoring system using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detected from the ultrasonic sensors will be sent to the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via wireless connection.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the person in charge of the control unit.</a:t>
            </a:r>
          </a:p>
          <a:p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06567" y="1688951"/>
            <a:ext cx="6218177" cy="386610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smart flood monitoring system.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flood affected areas earlier.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people by identifying the nearby safest places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227" t="16839" r="7976" b="9056"/>
          <a:stretch/>
        </p:blipFill>
        <p:spPr>
          <a:xfrm>
            <a:off x="7455049" y="2040044"/>
            <a:ext cx="3593055" cy="23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flood monitoring system.</a:t>
            </a:r>
            <a:endParaRPr lang="en-US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sensors are used for data collection.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the signal from the sensors.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mean communication protocol for transmission.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 send alert messages to the concern agencies, local officials and the local communities.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50" y="507823"/>
            <a:ext cx="2485128" cy="18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1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85729226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99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71328"/>
            <a:ext cx="10396882" cy="1151965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287519" cy="3484886"/>
          </a:xfrm>
        </p:spPr>
      </p:pic>
    </p:spTree>
    <p:extLst>
      <p:ext uri="{BB962C8B-B14F-4D97-AF65-F5344CB8AC3E}">
        <p14:creationId xmlns:p14="http://schemas.microsoft.com/office/powerpoint/2010/main" val="257250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two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board integrated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application (IOS or android).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first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placed at the flood area(transmitter), while the second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acts as the control unit(receiver).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detect the water level and the flow sensor measures the rate of flow of water and display it on the LCD.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624406"/>
            <a:ext cx="10394707" cy="375018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detected from the sensors will be sent to 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via wireless connection.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alert the person in charge of the control unit, the data then will be send to second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time, the data is stored in a CSV database.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7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application and second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located at the control center to  inform the person in charge to take further action when water level rises.</a:t>
            </a:r>
            <a:endParaRPr lang="en-US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level reaches warning or critical level which triggers the buzzer and LED.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2313"/>
            <a:ext cx="10396882" cy="1151965"/>
          </a:xfrm>
        </p:spPr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8610" y="1811936"/>
            <a:ext cx="10394707" cy="3311189"/>
          </a:xfrm>
        </p:spPr>
        <p:txBody>
          <a:bodyPr/>
          <a:lstStyle/>
          <a:p>
            <a:pPr marL="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Flood monitoring system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(transmitter section)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1"/>
          <a:stretch/>
        </p:blipFill>
        <p:spPr>
          <a:xfrm>
            <a:off x="5131398" y="1589615"/>
            <a:ext cx="6390042" cy="3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1480"/>
            <a:ext cx="10396882" cy="115196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88166" y="1678138"/>
            <a:ext cx="10394707" cy="3754474"/>
          </a:xfrm>
        </p:spPr>
        <p:txBody>
          <a:bodyPr numCol="2">
            <a:normAutofit fontScale="92500" lnSpcReduction="10000"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flood monitro?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 monitro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SETUP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APP</a:t>
            </a:r>
          </a:p>
          <a:p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8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869" y="287815"/>
            <a:ext cx="10396882" cy="1151965"/>
          </a:xfrm>
        </p:spPr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8610" y="1817179"/>
            <a:ext cx="10394707" cy="331118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early warning system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(receiver section)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78" y="1336910"/>
            <a:ext cx="6682292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23451" y="0"/>
            <a:ext cx="6156064" cy="1056939"/>
          </a:xfrm>
        </p:spPr>
        <p:txBody>
          <a:bodyPr>
            <a:noAutofit/>
          </a:bodyPr>
          <a:lstStyle/>
          <a:p>
            <a:r>
              <a:rPr lang="en-US" sz="5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cs typeface="Times New Roman" panose="02020603050405020304" pitchFamily="18" charset="0"/>
              </a:rPr>
              <a:t>hardware</a:t>
            </a:r>
            <a:endParaRPr lang="en-US" sz="5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366" y="1357490"/>
            <a:ext cx="6867413" cy="4060330"/>
          </a:xfrm>
        </p:spPr>
        <p:txBody>
          <a:bodyPr>
            <a:normAutofit/>
          </a:bodyPr>
          <a:lstStyle/>
          <a:p>
            <a:pPr marL="400050" indent="-400050">
              <a:buAutoNum type="romanLcParenR"/>
            </a:pP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HCSR04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</a:rPr>
              <a:t>An ultrasonic sensor measures the distance of respective object by sending the sound wave of specific frequency.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</a:rPr>
              <a:t>The sound wave is reflected after the collision with respective object and this wave is received by the ultrasonic receiver.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</a:rPr>
              <a:t>Distance is measured by calculating the sending and receiving time of this sound wave.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96" y="1357490"/>
            <a:ext cx="3189878" cy="23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91541" y="3143251"/>
            <a:ext cx="2971800" cy="754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67"/>
          <a:stretch/>
        </p:blipFill>
        <p:spPr>
          <a:xfrm>
            <a:off x="4387369" y="2110292"/>
            <a:ext cx="6695314" cy="28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4743" y="828339"/>
            <a:ext cx="6468034" cy="50991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ii)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YF-S201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SENSOR</a:t>
            </a:r>
          </a:p>
          <a:p>
            <a:pPr marL="285750" indent="-285750" algn="just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volume of water that moves over a designated point over a fixed period of time.</a:t>
            </a:r>
          </a:p>
          <a:p>
            <a:pPr marL="285750" indent="-285750" algn="just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flow of a stream increasing during rainstorms and decreasing during dry periods.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 b="66665"/>
          <a:stretch/>
        </p:blipFill>
        <p:spPr>
          <a:xfrm>
            <a:off x="7498081" y="2543418"/>
            <a:ext cx="4059964" cy="2508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334" y="297304"/>
            <a:ext cx="1928955" cy="19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92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9195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200" b="1" u="sng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iii) dht11</a:t>
            </a:r>
          </a:p>
          <a:p>
            <a:pPr algn="just"/>
            <a:r>
              <a:rPr lang="en-IN" sz="1900" b="1" dirty="0">
                <a:latin typeface="Times New Roman" pitchFamily="18" charset="0"/>
                <a:cs typeface="Times New Roman" pitchFamily="18" charset="0"/>
              </a:rPr>
              <a:t>DHT11 is a humidity and temperature sensor with calibrated digital signal output.</a:t>
            </a:r>
          </a:p>
          <a:p>
            <a:pPr algn="just"/>
            <a:r>
              <a:rPr lang="en-IN" sz="1900" b="1" dirty="0">
                <a:latin typeface="Times New Roman" pitchFamily="18" charset="0"/>
                <a:cs typeface="Times New Roman" pitchFamily="18" charset="0"/>
              </a:rPr>
              <a:t>This sensor includes a resistive type humidity measurement component and an NTC temperature measurement component. </a:t>
            </a:r>
          </a:p>
          <a:p>
            <a:pPr algn="just"/>
            <a:r>
              <a:rPr lang="en-IN" sz="1900" b="1" dirty="0">
                <a:latin typeface="Times New Roman" pitchFamily="18" charset="0"/>
                <a:cs typeface="Times New Roman" pitchFamily="18" charset="0"/>
              </a:rPr>
              <a:t>It offering excellent quality, fast response, anti-interference ability and cost effectiveness.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0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86462" y="1825215"/>
            <a:ext cx="10195560" cy="3919569"/>
          </a:xfrm>
        </p:spPr>
        <p:txBody>
          <a:bodyPr>
            <a:norm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3.5V to 5.5V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current: 0.3mA (measuring)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Serial data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Range: 0°C to 50°C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Range: 20% to 90%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±1°C and ±1%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07" y="2123232"/>
            <a:ext cx="3225064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82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5650" y="1837765"/>
            <a:ext cx="5553635" cy="3823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iv)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US" sz="22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Microcontroller Unit is the central coordinator of the sensors and the actuators. </a:t>
            </a:r>
          </a:p>
          <a:p>
            <a:pPr marL="285750" indent="-285750" algn="just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microcontroller has built-in support for Wi-Fi connectivity.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34" y="1934280"/>
            <a:ext cx="5035732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2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6659"/>
            <a:ext cx="10396882" cy="1151965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74128" y="1606859"/>
            <a:ext cx="6055459" cy="3861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4673" y="941411"/>
            <a:ext cx="23743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4906">
            <a:off x="754622" y="2890036"/>
            <a:ext cx="2902503" cy="12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5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84200" y="2573087"/>
            <a:ext cx="4918933" cy="3433482"/>
          </a:xfrm>
        </p:spPr>
        <p:txBody>
          <a:bodyPr>
            <a:normAutofit/>
          </a:bodyPr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v) </a:t>
            </a:r>
            <a:r>
              <a:rPr lang="en-US" sz="2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900A - GSM/GPRS Module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GSM module or a GPRS module is a circuit used to establish communication between a mobile device or a computing machine and a GSM or GPRS system.</a:t>
            </a:r>
          </a:p>
          <a:p>
            <a:pPr marL="0" indent="0" algn="just">
              <a:lnSpc>
                <a:spcPct val="150000"/>
              </a:lnSpc>
              <a:buClr>
                <a:schemeClr val="accent1">
                  <a:lumMod val="50000"/>
                </a:schemeClr>
              </a:buClr>
              <a:buNone/>
            </a:pPr>
            <a:endParaRPr lang="en-US" b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indent="0">
              <a:lnSpc>
                <a:spcPct val="150000"/>
              </a:lnSpc>
              <a:buNone/>
            </a:pPr>
            <a:endParaRPr lang="en-US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42" y="2823974"/>
            <a:ext cx="5013904" cy="26824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4242" y="2488517"/>
            <a:ext cx="1691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18" y="286033"/>
            <a:ext cx="3630437" cy="25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77130"/>
            <a:ext cx="10394707" cy="3880204"/>
          </a:xfrm>
        </p:spPr>
        <p:txBody>
          <a:bodyPr>
            <a:normAutofit fontScale="92500" lnSpcReduction="10000"/>
          </a:bodyPr>
          <a:lstStyle/>
          <a:p>
            <a:pPr marL="552450" indent="-514350" algn="just">
              <a:lnSpc>
                <a:spcPct val="150000"/>
              </a:lnSpc>
              <a:buFont typeface="+mj-lt"/>
              <a:buAutoNum type="romanUcPeriod"/>
            </a:pP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Application, </a:t>
            </a: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bridge and Database</a:t>
            </a:r>
          </a:p>
          <a:p>
            <a:pPr marL="381000" indent="-342900"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with IOS and Android application to control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Raspberry Pi,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access of Internet.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It's a digital dashboard where it can build a graphic interface for the   user by simply drag and drop the widgets. 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bridge is another way to communicate between two ESP8266 modules 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6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Flooding may occur as an overflow of water from water bodies, such as river, lake, or ocean, resulting in some of that water escaping its usual boundaries</a:t>
            </a:r>
            <a:r>
              <a:rPr lang="en-US" b="1" dirty="0"/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rain, a ruptured dam or levee, rapid melting of snow or ice.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Floods are responsible for the loss of precious lives and destruction of large amounts of property every year, especially in the poor and developing countries, where people facing threats.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5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interconnect all its projects using the cloud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as a live central transaction manager. 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time, the database also was created in this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for the purpose of recording the flood level sensed by the sensors.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3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28896"/>
            <a:ext cx="10561319" cy="3823263"/>
          </a:xfrm>
        </p:spPr>
        <p:txBody>
          <a:bodyPr>
            <a:normAutofit fontScale="85000" lnSpcReduction="10000"/>
          </a:bodyPr>
          <a:lstStyle/>
          <a:p>
            <a:pPr marL="38100" indent="0" algn="just"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IDE(C++)</a:t>
            </a:r>
          </a:p>
          <a:p>
            <a:pPr marL="381000" indent="-342900"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ardunio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(Ide) is a cross-platform application (for Windows, 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Linux) that is written in the programming language Java, c,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81000" indent="-342900"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write and upload programs to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compatible boards.</a:t>
            </a:r>
          </a:p>
          <a:p>
            <a:pPr marL="381000" indent="-342900"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programmed using IDE.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is programmed based on  the  high-level    programming  language  C ++.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20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57456"/>
            <a:ext cx="10396882" cy="1151965"/>
          </a:xfrm>
        </p:spPr>
        <p:txBody>
          <a:bodyPr/>
          <a:lstStyle/>
          <a:p>
            <a:r>
              <a:rPr lang="en-US" dirty="0"/>
              <a:t>Circuit setup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7" y="1409421"/>
            <a:ext cx="4215950" cy="36426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27" y="1409421"/>
            <a:ext cx="5813316" cy="3642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0892" y="5140054"/>
            <a:ext cx="39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 section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2380" y="5170832"/>
            <a:ext cx="304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section</a:t>
            </a:r>
          </a:p>
        </p:txBody>
      </p:sp>
    </p:spTree>
    <p:extLst>
      <p:ext uri="{BB962C8B-B14F-4D97-AF65-F5344CB8AC3E}">
        <p14:creationId xmlns:p14="http://schemas.microsoft.com/office/powerpoint/2010/main" val="2059295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Blynk</a:t>
            </a:r>
            <a:r>
              <a:rPr lang="en-US" dirty="0"/>
              <a:t> app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698480" cy="353682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designing the application where the designer can select the widget for their apps.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app sensor readings will display.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LCD to display the level indicator (warning and critical level).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 that, the LED will lights up according to the current level.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Lastly the history graph will track the flood’s level and save it into database.</a:t>
            </a:r>
          </a:p>
        </p:txBody>
      </p:sp>
    </p:spTree>
    <p:extLst>
      <p:ext uri="{BB962C8B-B14F-4D97-AF65-F5344CB8AC3E}">
        <p14:creationId xmlns:p14="http://schemas.microsoft.com/office/powerpoint/2010/main" val="178623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1480"/>
            <a:ext cx="10396882" cy="1151965"/>
          </a:xfrm>
        </p:spPr>
        <p:txBody>
          <a:bodyPr/>
          <a:lstStyle/>
          <a:p>
            <a:r>
              <a:rPr lang="en-US" dirty="0" err="1"/>
              <a:t>Blynk</a:t>
            </a:r>
            <a:r>
              <a:rPr lang="en-US" dirty="0"/>
              <a:t> app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7" y="2045603"/>
            <a:ext cx="2497250" cy="34857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66" y="2063750"/>
            <a:ext cx="2272250" cy="3485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86" y="2045603"/>
            <a:ext cx="2456777" cy="3485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040" y="1563279"/>
            <a:ext cx="7560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shows the layout designs of  </a:t>
            </a:r>
            <a:r>
              <a:rPr lang="en-US" sz="1900" b="1" dirty="0" err="1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9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app.</a:t>
            </a:r>
          </a:p>
        </p:txBody>
      </p:sp>
    </p:spTree>
    <p:extLst>
      <p:ext uri="{BB962C8B-B14F-4D97-AF65-F5344CB8AC3E}">
        <p14:creationId xmlns:p14="http://schemas.microsoft.com/office/powerpoint/2010/main" val="1022755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44737"/>
            <a:ext cx="10396882" cy="11519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498064"/>
            <a:ext cx="8321039" cy="4259270"/>
          </a:xfrm>
        </p:spPr>
        <p:txBody>
          <a:bodyPr>
            <a:normAutofit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project has been completed, played out a model.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ease of use and dependability of the developed prototype.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the developed prototype through a temporary basin to test the level of water. 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decided whether it meets the necessities of the client.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sensor data is displayed in the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transmitter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AutoShape 2" descr="blob:https://web.whatsapp.com/1956aef9-7fb3-409c-9f72-c3ba7e59361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2002"/>
          <a:stretch/>
        </p:blipFill>
        <p:spPr>
          <a:xfrm>
            <a:off x="8875731" y="2538621"/>
            <a:ext cx="2715923" cy="16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6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3071"/>
            <a:ext cx="10396882" cy="11519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85801" y="1715375"/>
            <a:ext cx="8343900" cy="38595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wireless communication and transmission of data between first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second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successfully achieved. 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sensed were displays through the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and it can be recorded in the database develop in this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application. 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shows the reading of data sense from the three sensor from the first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platform. </a:t>
            </a:r>
          </a:p>
          <a:p>
            <a:pPr>
              <a:lnSpc>
                <a:spcPct val="150000"/>
              </a:lnSpc>
            </a:pPr>
            <a:endParaRPr lang="en-US" sz="1900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71" y="1050887"/>
            <a:ext cx="2543445" cy="43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5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1" y="388620"/>
            <a:ext cx="10396882" cy="11519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405891"/>
            <a:ext cx="8103869" cy="41605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is measured in l/m.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is measured in cm.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threshold levels are set for flood alert.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flow exceeds 3l/m warning message sent.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receiving warning message, people should move to area1 which is the nearby safest place.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9841" r="-460"/>
          <a:stretch/>
        </p:blipFill>
        <p:spPr>
          <a:xfrm>
            <a:off x="8649148" y="1540585"/>
            <a:ext cx="2914456" cy="34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9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254770"/>
            <a:ext cx="10114878" cy="33111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water level become less than 20cm , flood alert message sent to communities.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 alert message is the critical message.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receiving alert message, people  should move to area2 which is farther than area1.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AND TEMPERATURE READINGS ARE RELEVANT INFORMATIONS CAN BE USED FOR WEATHER FORECASTING AND FLOOD DTECTION.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03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1" y="274320"/>
            <a:ext cx="10396882" cy="1151965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594557"/>
            <a:ext cx="10241279" cy="399450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uses wireless connection, so that the system can be more efficient, and can be applied in real time monitoring. 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the advantages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simple &amp; easy to use.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provides cool GUI.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almost everything that an Uno has to offer, high flash memory, clock speed and inbuilt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expensive components.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2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1445" cy="331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85" y="-9121"/>
            <a:ext cx="4005575" cy="260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61" y="24137"/>
            <a:ext cx="4554002" cy="247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980"/>
            <a:ext cx="3907090" cy="403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25" y="2523564"/>
            <a:ext cx="5420516" cy="433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1" y="2708910"/>
            <a:ext cx="5303520" cy="414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43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4586"/>
            <a:ext cx="10396882" cy="1151965"/>
          </a:xfrm>
        </p:spPr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5" y="1751424"/>
            <a:ext cx="10250535" cy="349494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integrated with modern space technologies and Geographical Information Systems(GIS).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enable the system to determine the flood affected areas by exploiting the collected flood-related data and different image processing techniques such as data merging, segmentation and classification to enhance the authorities to make better decisions on managing flood.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modified to detect tsunami in sea.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2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42613"/>
            <a:ext cx="10396882" cy="115196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460575"/>
            <a:ext cx="10698480" cy="41376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based on the development of a smart flood monitoring system using ultrasonic sensor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involving buzzer, LED and LCD display.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application, the information can easily be accessed by the person-in-charge.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72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874" y="573965"/>
            <a:ext cx="10396882" cy="1151965"/>
          </a:xfrm>
        </p:spPr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725930"/>
            <a:ext cx="10461955" cy="37033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of flood information begins at first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transmitted to the second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application. </a:t>
            </a:r>
            <a:endParaRPr lang="en-US" sz="19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70000"/>
              </a:lnSpc>
              <a:buClr>
                <a:srgbClr val="B80E0F"/>
              </a:buClr>
            </a:pPr>
            <a:r>
              <a:rPr lang="en-US" sz="19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notification on flood monitoring can be seen through the LED and buzzer.</a:t>
            </a:r>
          </a:p>
          <a:p>
            <a:pPr lvl="0">
              <a:lnSpc>
                <a:spcPct val="170000"/>
              </a:lnSpc>
              <a:buClr>
                <a:srgbClr val="B80E0F"/>
              </a:buClr>
            </a:pPr>
            <a:r>
              <a:rPr lang="en-US" sz="19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disseminating information to the concern stakeholders for a possible flood event by SMS notification system wherein an automatic communication between the system and the local communities  and other concern agencies.</a:t>
            </a:r>
            <a:endParaRPr lang="en-US" sz="19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FLOOD MONITRO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1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552450" indent="-514350">
              <a:buClr>
                <a:srgbClr val="92D050"/>
              </a:buCl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Flood Alert System Using Ultrasonic Sensor(2013)</a:t>
            </a:r>
          </a:p>
          <a:p>
            <a:pPr marL="552450" indent="-514350">
              <a:buClr>
                <a:srgbClr val="92D050"/>
              </a:buCl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Flood Forecasting Scheme Using Wireless Sensor Networks(2012)</a:t>
            </a:r>
          </a:p>
          <a:p>
            <a:pPr marL="552450" indent="-514350">
              <a:buClr>
                <a:srgbClr val="92D050"/>
              </a:buCl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 Alert System by using Weather Forecasting Data and Wireless Sensor Network(2015)</a:t>
            </a:r>
          </a:p>
          <a:p>
            <a:pPr marL="552450" indent="-514350">
              <a:buClr>
                <a:srgbClr val="92D050"/>
              </a:buCl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Wireless Smart Sensor Network for Flood Management Optimization(2017)</a:t>
            </a:r>
          </a:p>
          <a:p>
            <a:pPr marL="552450" indent="-514350">
              <a:buClr>
                <a:srgbClr val="92D050"/>
              </a:buCl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 Monitoring and Early Warning System Using Ultrasonic Sensor(2017)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34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10286999" cy="3693937"/>
          </a:xfrm>
        </p:spPr>
        <p:txBody>
          <a:bodyPr>
            <a:normAutofit/>
          </a:bodyPr>
          <a:lstStyle/>
          <a:p>
            <a:pPr marL="38100" indent="0">
              <a:buNone/>
            </a:pPr>
            <a:r>
              <a:rPr 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Development of Smart Flood  Monitoring System using     Ultrasonic sensor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Applications(2017)</a:t>
            </a:r>
          </a:p>
          <a:p>
            <a:pPr marL="38100" indent="0">
              <a:buNone/>
            </a:pP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Review 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Smart Home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Framework (2017)</a:t>
            </a:r>
          </a:p>
          <a:p>
            <a:pPr marL="38100" indent="0">
              <a:buNone/>
            </a:pP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Home Appliances Control System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(2018)</a:t>
            </a:r>
          </a:p>
          <a:p>
            <a:pPr marL="38100" indent="0">
              <a:buNone/>
            </a:pP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of Detection and Flood Monitoring Via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 (2018)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15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ink pen writing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83802" y="357982"/>
            <a:ext cx="494851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400" b="1" dirty="0">
                <a:latin typeface="Monotype Corsiva" panose="03010101010201010101" pitchFamily="66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93776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76" y="334859"/>
            <a:ext cx="6421520" cy="829009"/>
          </a:xfrm>
        </p:spPr>
        <p:txBody>
          <a:bodyPr>
            <a:noAutofit/>
          </a:bodyPr>
          <a:lstStyle/>
          <a:p>
            <a:r>
              <a:rPr lang="en-US" sz="5400" dirty="0"/>
              <a:t>Why flood monitro?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440" y="2376403"/>
            <a:ext cx="3126736" cy="180697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75476" y="1568576"/>
            <a:ext cx="7933091" cy="418875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8 August 2018, Unprecedented summer monsoon rainfall throughout June, July and August has left floods across the state.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flood in Kerala after the “great flood of 99” in 1924. 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483 peoples loss their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15 are missing. 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14 districts of the state were placed on red alert.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Thirty-five out of the fifty-four dams within the state were opened for the first time in history. 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021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5195" y="2410770"/>
            <a:ext cx="8232287" cy="33465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 is one of the major problems in India. 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be attributed to climate change which causes high rate of rainfall, placing many cities at increased risk of flooding 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flood the peoples assets like roads, houses, farms etc. are destroyed and many people become homeless.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96" y="502863"/>
            <a:ext cx="4021998" cy="21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594766"/>
            <a:ext cx="10394707" cy="3311189"/>
          </a:xfrm>
        </p:spPr>
        <p:txBody>
          <a:bodyPr>
            <a:normAutofit/>
          </a:bodyPr>
          <a:lstStyle/>
          <a:p>
            <a:pPr marL="38100" indent="0" algn="ctr">
              <a:lnSpc>
                <a:spcPct val="150000"/>
              </a:lnSpc>
              <a:buClr>
                <a:schemeClr val="accent6"/>
              </a:buClr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Disaster Flood Alert System Using Ultrasonic Sensor(2013)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transducers are used to find out the water level of the flood.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ultrasonic sensor is given to the controller and GSM 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continuously send the messages towards control room about the level of flood when water level will change.</a:t>
            </a:r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2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8100" indent="0" algn="ctr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Flood Alert System by using Weather Forecasting Data and Wireless Sensor Network(2015)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wireless sensor network is playing important role to transmission and monitoring the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rainfall data and flow of water level data.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flood notification messages to the base station of that area for necessary action.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7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810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Wireless Smart Sensor Network for Flood Management Optimization(2017)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based on Wireless Smart Sensor Network (WSSN) for early flood warning.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WSSN performs pre-processing procedures at sensor level before sending the data to a base data analyzing station.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Pre-analyzing is performed and reports are sent to the base station only if the analysis gave a high risk level.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FLOOD MONITRO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39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TF04033927</Template>
  <TotalTime>926</TotalTime>
  <Words>1905</Words>
  <Application>Microsoft Office PowerPoint</Application>
  <PresentationFormat>Widescreen</PresentationFormat>
  <Paragraphs>303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Impact</vt:lpstr>
      <vt:lpstr>Monotype Corsiva</vt:lpstr>
      <vt:lpstr>Times New Roman</vt:lpstr>
      <vt:lpstr>Wingdings</vt:lpstr>
      <vt:lpstr>Main Event</vt:lpstr>
      <vt:lpstr>Flood monitro</vt:lpstr>
      <vt:lpstr>contents</vt:lpstr>
      <vt:lpstr>Problem definition</vt:lpstr>
      <vt:lpstr>PowerPoint Presentation</vt:lpstr>
      <vt:lpstr>Why flood monitro?</vt:lpstr>
      <vt:lpstr>INTRODUCTION</vt:lpstr>
      <vt:lpstr>Literature survey</vt:lpstr>
      <vt:lpstr>Literature survey</vt:lpstr>
      <vt:lpstr>Literature survey</vt:lpstr>
      <vt:lpstr>Literature survey</vt:lpstr>
      <vt:lpstr>Literature survey</vt:lpstr>
      <vt:lpstr>objective</vt:lpstr>
      <vt:lpstr>Flood monitro</vt:lpstr>
      <vt:lpstr>Flood monitro</vt:lpstr>
      <vt:lpstr>block diagram</vt:lpstr>
      <vt:lpstr>working</vt:lpstr>
      <vt:lpstr>working</vt:lpstr>
      <vt:lpstr>working</vt:lpstr>
      <vt:lpstr>Circuit diagram</vt:lpstr>
      <vt:lpstr>Circuit diagram</vt:lpstr>
      <vt:lpstr> 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software</vt:lpstr>
      <vt:lpstr>software</vt:lpstr>
      <vt:lpstr>software</vt:lpstr>
      <vt:lpstr>Circuit setup</vt:lpstr>
      <vt:lpstr>Blynk app</vt:lpstr>
      <vt:lpstr>Blynk app</vt:lpstr>
      <vt:lpstr>results</vt:lpstr>
      <vt:lpstr>Results</vt:lpstr>
      <vt:lpstr>Results</vt:lpstr>
      <vt:lpstr>Results</vt:lpstr>
      <vt:lpstr>advantages</vt:lpstr>
      <vt:lpstr>Future Scope</vt:lpstr>
      <vt:lpstr>conclusion</vt:lpstr>
      <vt:lpstr>Conclusion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</dc:title>
  <dc:creator>USER</dc:creator>
  <cp:lastModifiedBy>Aby Balu</cp:lastModifiedBy>
  <cp:revision>80</cp:revision>
  <dcterms:created xsi:type="dcterms:W3CDTF">2019-05-03T16:17:14Z</dcterms:created>
  <dcterms:modified xsi:type="dcterms:W3CDTF">2020-02-13T16:31:23Z</dcterms:modified>
</cp:coreProperties>
</file>